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7"/>
  </p:notesMasterIdLst>
  <p:sldIdLst>
    <p:sldId id="256" r:id="rId2"/>
    <p:sldId id="258" r:id="rId3"/>
    <p:sldId id="335" r:id="rId4"/>
    <p:sldId id="337" r:id="rId5"/>
    <p:sldId id="336" r:id="rId6"/>
    <p:sldId id="257" r:id="rId7"/>
    <p:sldId id="343" r:id="rId8"/>
    <p:sldId id="259" r:id="rId9"/>
    <p:sldId id="261" r:id="rId10"/>
    <p:sldId id="262" r:id="rId11"/>
    <p:sldId id="341" r:id="rId12"/>
    <p:sldId id="338" r:id="rId13"/>
    <p:sldId id="340" r:id="rId14"/>
    <p:sldId id="345" r:id="rId15"/>
    <p:sldId id="346" r:id="rId16"/>
    <p:sldId id="267" r:id="rId17"/>
    <p:sldId id="342" r:id="rId18"/>
    <p:sldId id="268" r:id="rId19"/>
    <p:sldId id="339" r:id="rId20"/>
    <p:sldId id="344" r:id="rId21"/>
    <p:sldId id="264" r:id="rId22"/>
    <p:sldId id="265" r:id="rId23"/>
    <p:sldId id="266" r:id="rId24"/>
    <p:sldId id="260" r:id="rId25"/>
    <p:sldId id="263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129"/>
    <p:restoredTop sz="94777"/>
  </p:normalViewPr>
  <p:slideViewPr>
    <p:cSldViewPr snapToGrid="0" snapToObjects="1">
      <p:cViewPr>
        <p:scale>
          <a:sx n="112" d="100"/>
          <a:sy n="112" d="100"/>
        </p:scale>
        <p:origin x="8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553857-FF24-F64E-8D31-96B246FE7FC7}" type="datetimeFigureOut">
              <a:rPr lang="en-US" smtClean="0"/>
              <a:t>10/1/18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6A8589-4DB6-F94F-9D9D-AA9919C65C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3459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C42C6571-5E6A-784B-B936-D3B05221CD33}" type="datetimeFigureOut">
              <a:rPr lang="en-US" smtClean="0"/>
              <a:t>10/1/18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1C6C68B0-3C7B-2D49-9F1B-BAA33F74E0C2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C6571-5E6A-784B-B936-D3B05221CD33}" type="datetimeFigureOut">
              <a:rPr lang="en-US" smtClean="0"/>
              <a:t>10/1/18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C68B0-3C7B-2D49-9F1B-BAA33F74E0C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C6571-5E6A-784B-B936-D3B05221CD33}" type="datetimeFigureOut">
              <a:rPr lang="en-US" smtClean="0"/>
              <a:t>10/1/18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C68B0-3C7B-2D49-9F1B-BAA33F74E0C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3581400"/>
          </a:xfrm>
        </p:spPr>
        <p:txBody>
          <a:bodyPr/>
          <a:lstStyle>
            <a:lvl2pPr marL="863600" indent="-373063">
              <a:tabLst/>
              <a:defRPr/>
            </a:lvl2pPr>
            <a:lvl3pPr marL="1204913" indent="-373063">
              <a:tabLst/>
              <a:defRPr/>
            </a:lvl3pPr>
            <a:lvl4pPr marL="1546225" indent="-341313">
              <a:tabLst/>
              <a:defRPr/>
            </a:lvl4pPr>
            <a:lvl5pPr marL="1887538" indent="-373063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C6571-5E6A-784B-B936-D3B05221CD33}" type="datetimeFigureOut">
              <a:rPr lang="en-US" smtClean="0"/>
              <a:t>10/1/18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C68B0-3C7B-2D49-9F1B-BAA33F74E0C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42C6571-5E6A-784B-B936-D3B05221CD33}" type="datetimeFigureOut">
              <a:rPr lang="en-US" smtClean="0"/>
              <a:t>10/1/18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C6C68B0-3C7B-2D49-9F1B-BAA33F74E0C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C6571-5E6A-784B-B936-D3B05221CD33}" type="datetimeFigureOut">
              <a:rPr lang="en-US" smtClean="0"/>
              <a:t>10/1/18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C68B0-3C7B-2D49-9F1B-BAA33F74E0C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C6571-5E6A-784B-B936-D3B05221CD33}" type="datetimeFigureOut">
              <a:rPr lang="en-US" smtClean="0"/>
              <a:t>10/1/18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C68B0-3C7B-2D49-9F1B-BAA33F74E0C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C6571-5E6A-784B-B936-D3B05221CD33}" type="datetimeFigureOut">
              <a:rPr lang="en-US" smtClean="0"/>
              <a:t>10/1/18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C68B0-3C7B-2D49-9F1B-BAA33F74E0C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C6571-5E6A-784B-B936-D3B05221CD33}" type="datetimeFigureOut">
              <a:rPr lang="en-US" smtClean="0"/>
              <a:t>10/1/18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C68B0-3C7B-2D49-9F1B-BAA33F74E0C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42C6571-5E6A-784B-B936-D3B05221CD33}" type="datetimeFigureOut">
              <a:rPr lang="en-US" smtClean="0"/>
              <a:t>10/1/18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C6C68B0-3C7B-2D49-9F1B-BAA33F74E0C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42C6571-5E6A-784B-B936-D3B05221CD33}" type="datetimeFigureOut">
              <a:rPr lang="en-US" smtClean="0"/>
              <a:t>10/1/18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C6C68B0-3C7B-2D49-9F1B-BAA33F74E0C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C42C6571-5E6A-784B-B936-D3B05221CD33}" type="datetimeFigureOut">
              <a:rPr lang="en-US" smtClean="0"/>
              <a:t>10/1/18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1C6C68B0-3C7B-2D49-9F1B-BAA33F74E0C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563763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services1.arcgis.com/vdNDkVykv9vEWFX4/arcgis/rest/services/AlleghenyCountyMunicipalBoundaries/FeatureServer/0/query?where=name+%3D+%27Pittsburgh%27&amp;objectIds=&amp;time=&amp;geometry=&amp;geometryType=esriGeometryEnvelope&amp;inSR=&amp;spatialRel=esriSpatialRelIntersects&amp;resultType=none&amp;distance=0.0&amp;units=esriSRUnit_Meter&amp;returnGeodetic=false&amp;outFields=*&amp;returnGeometry=true&amp;returnCentroid=false&amp;multipatchOption=xyFootprint&amp;maxAllowableOffset=&amp;geometryPrecision=&amp;outSR=&amp;datumTransformation=&amp;applyVCSProjection=false&amp;returnIdsOnly=false&amp;returnUniqueIdsOnly=false&amp;returnCountOnly=false&amp;returnExtentOnly=false&amp;returnDistinctValues=false&amp;orderByFields=&amp;groupByFieldsForStatistics=&amp;outStatistics=&amp;having=&amp;resultOffset=&amp;resultRecordCount=&amp;returnZ=false&amp;returnM=false&amp;returnExceededLimitFeatures=true&amp;quantizationParameters=&amp;sqlFormat=none&amp;f=html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cran.r-project.org/web/packages/httr/vignettes/quickstart.html" TargetMode="External"/><Relationship Id="rId2" Type="http://schemas.openxmlformats.org/officeDocument/2006/relationships/hyperlink" Target="https://medium.freecodecamp.org/what-is-an-api-in-english-please-b880a3214a82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b.rstudio.com/dbi/" TargetMode="External"/><Relationship Id="rId4" Type="http://schemas.openxmlformats.org/officeDocument/2006/relationships/hyperlink" Target="http://docs.ckan.org/en/latest/api/index.html" TargetMode="Externa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API’s and Database Connectors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Class 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30184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3B754-BEE1-B14A-A202-EFB384A02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Errors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23301A-C6C3-2942-A5B7-05F426BD77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Status codes indicate the result of the HTTP request.</a:t>
            </a:r>
          </a:p>
          <a:p>
            <a:pPr lvl="1"/>
            <a:r>
              <a:rPr lang="en-US" b="1" dirty="0"/>
              <a:t>100’s</a:t>
            </a:r>
            <a:r>
              <a:rPr lang="en-US" dirty="0"/>
              <a:t> - info</a:t>
            </a:r>
          </a:p>
          <a:p>
            <a:pPr lvl="1"/>
            <a:r>
              <a:rPr lang="en-US" b="1" dirty="0"/>
              <a:t>200’s</a:t>
            </a:r>
            <a:r>
              <a:rPr lang="en-US" dirty="0"/>
              <a:t> - success</a:t>
            </a:r>
          </a:p>
          <a:p>
            <a:pPr lvl="1"/>
            <a:r>
              <a:rPr lang="en-US" b="1" dirty="0"/>
              <a:t>300’s</a:t>
            </a:r>
            <a:r>
              <a:rPr lang="en-US" dirty="0"/>
              <a:t> - redirection</a:t>
            </a:r>
          </a:p>
          <a:p>
            <a:pPr lvl="1"/>
            <a:r>
              <a:rPr lang="en-US" b="1" dirty="0"/>
              <a:t>400’s</a:t>
            </a:r>
            <a:r>
              <a:rPr lang="en-US" dirty="0"/>
              <a:t> - client error (you messed up)</a:t>
            </a:r>
          </a:p>
          <a:p>
            <a:pPr lvl="1"/>
            <a:r>
              <a:rPr lang="en-US" b="1" dirty="0"/>
              <a:t>500</a:t>
            </a:r>
            <a:r>
              <a:rPr lang="en-US" dirty="0"/>
              <a:t> ’s- server error (something went wrong on their end, but you still could have messed up)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0941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2AFAEA-6D22-A24C-B916-E4967A17F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API’s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CC1E9B-53F6-6843-B6B5-105E0C3213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85006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E32BD-C307-1949-B6D8-AB5C32475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379FEA-2987-704D-8FD7-A86FFF174D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Build your URL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Encode the URL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Process the content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Transform to a usable format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14760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278352-7744-6543-BED5-C60B904FF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your Query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AAA266-2AE0-E44B-80DD-A6A4F6D979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tools that make life easier</a:t>
            </a:r>
          </a:p>
          <a:p>
            <a:pPr lvl="1"/>
            <a:r>
              <a:rPr lang="en-US" dirty="0"/>
              <a:t>Advanced REST Client</a:t>
            </a:r>
          </a:p>
          <a:p>
            <a:pPr lvl="1"/>
            <a:r>
              <a:rPr lang="en-US" dirty="0" err="1"/>
              <a:t>PostMan</a:t>
            </a:r>
            <a:endParaRPr lang="en-US" dirty="0"/>
          </a:p>
          <a:p>
            <a:pPr lvl="1"/>
            <a:r>
              <a:rPr lang="en-US" dirty="0"/>
              <a:t>API Tester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38003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5D213B41-AC9B-4E61-BEED-FF4C168A8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E3DC04-CE3B-0847-BAB2-AD392DE796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230" y="4484772"/>
            <a:ext cx="10869750" cy="123729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100" cap="all"/>
              <a:t>Google Geocoder API Test</a:t>
            </a:r>
          </a:p>
        </p:txBody>
      </p:sp>
      <p:sp>
        <p:nvSpPr>
          <p:cNvPr id="16" name="Freeform 6">
            <a:extLst>
              <a:ext uri="{FF2B5EF4-FFF2-40B4-BE49-F238E27FC236}">
                <a16:creationId xmlns:a16="http://schemas.microsoft.com/office/drawing/2014/main" id="{D8BB75D5-93A7-4EC9-A2FB-DCBDE6DE3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H="1">
            <a:off x="1046527" y="-133294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8" name="Freeform 6">
            <a:extLst>
              <a:ext uri="{FF2B5EF4-FFF2-40B4-BE49-F238E27FC236}">
                <a16:creationId xmlns:a16="http://schemas.microsoft.com/office/drawing/2014/main" id="{628FBD9F-3B86-4C98-8F77-3833207377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V="1">
            <a:off x="7838485" y="614084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20CBE01-E201-9C4B-ADD2-DB9FC314D9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43" r="-1"/>
          <a:stretch/>
        </p:blipFill>
        <p:spPr>
          <a:xfrm>
            <a:off x="956124" y="1508760"/>
            <a:ext cx="10245276" cy="1856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83753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EC8C80-C8E1-B748-BC52-8716F93C0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0667" y="685800"/>
            <a:ext cx="3656419" cy="1485900"/>
          </a:xfrm>
        </p:spPr>
        <p:txBody>
          <a:bodyPr>
            <a:normAutofit/>
          </a:bodyPr>
          <a:lstStyle/>
          <a:p>
            <a:r>
              <a:rPr lang="en-US" dirty="0" err="1"/>
              <a:t>Esri</a:t>
            </a:r>
            <a:r>
              <a:rPr lang="en-US" dirty="0"/>
              <a:t> tries to help you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EC9E7FA-3295-45ED-8253-D23F9E44E1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29B4E78C-0E50-574A-B82C-8A76705C43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561" y="825080"/>
            <a:ext cx="6517065" cy="4887799"/>
          </a:xfrm>
          <a:prstGeom prst="rect">
            <a:avLst/>
          </a:prstGeom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75CB53C-01A7-4882-9A6C-268B60CCA6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60667" y="2286000"/>
            <a:ext cx="3656419" cy="3581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hlinkClick r:id="rId3"/>
              </a:rPr>
              <a:t>Screenshot from Allegheny County Portal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8114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BFFDE54-0DE0-044F-968E-1EB39D3DB3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Httr</a:t>
            </a:r>
            <a:r>
              <a:rPr lang="en-US" dirty="0"/>
              <a:t> &amp; </a:t>
            </a:r>
            <a:r>
              <a:rPr lang="en-US" dirty="0" err="1"/>
              <a:t>jsonlite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C7D248-434E-814B-A38F-0412E1BB3E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3535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E32BD-C307-1949-B6D8-AB5C32475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379FEA-2987-704D-8FD7-A86FFF174D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Build your URL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Encode the URL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Process the content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Transform to a usable format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71701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2156D1B-8A65-0C42-9368-A26513289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57901" y="498024"/>
            <a:ext cx="5459186" cy="148590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cap="all" dirty="0"/>
              <a:t>WPRDC GET Request</a:t>
            </a:r>
          </a:p>
        </p:txBody>
      </p:sp>
      <p:sp>
        <p:nvSpPr>
          <p:cNvPr id="25" name="Rectangle 27">
            <a:extLst>
              <a:ext uri="{FF2B5EF4-FFF2-40B4-BE49-F238E27FC236}">
                <a16:creationId xmlns:a16="http://schemas.microsoft.com/office/drawing/2014/main" id="{BEC9E7FA-3295-45ED-8253-D23F9E44E1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3" name="Content Placeholder 10">
            <a:extLst>
              <a:ext uri="{FF2B5EF4-FFF2-40B4-BE49-F238E27FC236}">
                <a16:creationId xmlns:a16="http://schemas.microsoft.com/office/drawing/2014/main" id="{F84B9301-A17A-5447-BAC1-712E6A4A04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2076" y="1983924"/>
            <a:ext cx="10225010" cy="4396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1393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57500303-A207-4812-BEB9-51E132FEB7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10118C91-C025-4776-BE95-E9926378E7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339174D0-30E8-4BBF-BF81-5DDAC33C0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AAC11200-8B97-4CB4-99EF-7C0FA210F2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2156D1B-8A65-0C42-9368-A26513289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229" y="5238772"/>
            <a:ext cx="10869750" cy="123729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600" cap="all" dirty="0"/>
              <a:t>ESRI Spatial Data GET Request</a:t>
            </a:r>
          </a:p>
        </p:txBody>
      </p:sp>
      <p:sp>
        <p:nvSpPr>
          <p:cNvPr id="17" name="Freeform 6">
            <a:extLst>
              <a:ext uri="{FF2B5EF4-FFF2-40B4-BE49-F238E27FC236}">
                <a16:creationId xmlns:a16="http://schemas.microsoft.com/office/drawing/2014/main" id="{BB502E7E-3C82-47F3-B817-7507C01A1F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H="1">
            <a:off x="1046527" y="-133294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45A43C9-535F-4B40-8864-CA2816CC7E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5563" y="308057"/>
            <a:ext cx="4289270" cy="2585314"/>
          </a:xfrm>
          <a:prstGeom prst="rect">
            <a:avLst/>
          </a:prstGeom>
        </p:spPr>
      </p:pic>
      <p:sp>
        <p:nvSpPr>
          <p:cNvPr id="19" name="Freeform 6">
            <a:extLst>
              <a:ext uri="{FF2B5EF4-FFF2-40B4-BE49-F238E27FC236}">
                <a16:creationId xmlns:a16="http://schemas.microsoft.com/office/drawing/2014/main" id="{3E5C639E-7A0B-46B2-9273-986E8BE7F1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V="1">
            <a:off x="7838485" y="614084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9140E6A-134C-A643-A6EF-6EC384508A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233" y="2994404"/>
            <a:ext cx="11226858" cy="2469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3272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03AC26-8F65-E144-B1A5-FA216C21C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F685F4-AF11-F14C-93E8-FE5CBF4C55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Homework 3 Review</a:t>
            </a:r>
          </a:p>
          <a:p>
            <a:r>
              <a:rPr lang="en-US" dirty="0"/>
              <a:t>Homework 4</a:t>
            </a:r>
          </a:p>
          <a:p>
            <a:r>
              <a:rPr lang="en-US" dirty="0"/>
              <a:t>What’s an API?</a:t>
            </a:r>
          </a:p>
          <a:p>
            <a:r>
              <a:rPr lang="en-US" dirty="0"/>
              <a:t>Testing API’s</a:t>
            </a:r>
          </a:p>
          <a:p>
            <a:r>
              <a:rPr lang="en-US" dirty="0" err="1"/>
              <a:t>httr</a:t>
            </a:r>
            <a:r>
              <a:rPr lang="en-US" dirty="0"/>
              <a:t> package &amp; </a:t>
            </a:r>
            <a:r>
              <a:rPr lang="en-US" dirty="0" err="1"/>
              <a:t>jsonlite</a:t>
            </a:r>
            <a:endParaRPr lang="en-US" dirty="0"/>
          </a:p>
          <a:p>
            <a:r>
              <a:rPr lang="en-US" dirty="0"/>
              <a:t>Database Connectors</a:t>
            </a:r>
          </a:p>
          <a:p>
            <a:r>
              <a:rPr lang="en-US" dirty="0" err="1"/>
              <a:t>Dbi</a:t>
            </a:r>
            <a:r>
              <a:rPr lang="en-US" dirty="0"/>
              <a:t> &amp; </a:t>
            </a:r>
            <a:r>
              <a:rPr lang="en-US" dirty="0" err="1"/>
              <a:t>odbc</a:t>
            </a:r>
            <a:endParaRPr lang="en-US" dirty="0"/>
          </a:p>
          <a:p>
            <a:r>
              <a:rPr lang="en-US" dirty="0"/>
              <a:t>Deploying assignments to </a:t>
            </a:r>
            <a:r>
              <a:rPr lang="en-US" dirty="0" err="1"/>
              <a:t>shinyapps.io</a:t>
            </a:r>
            <a:endParaRPr lang="en-US" dirty="0"/>
          </a:p>
          <a:p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4EBF71D-3A1C-8F4B-B079-DC91B933CB27}"/>
              </a:ext>
            </a:extLst>
          </p:cNvPr>
          <p:cNvGraphicFramePr>
            <a:graphicFrameLocks noGrp="1"/>
          </p:cNvGraphicFramePr>
          <p:nvPr/>
        </p:nvGraphicFramePr>
        <p:xfrm>
          <a:off x="5683250" y="3327400"/>
          <a:ext cx="825500" cy="2032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25500">
                  <a:extLst>
                    <a:ext uri="{9D8B030D-6E8A-4147-A177-3AD203B41FA5}">
                      <a16:colId xmlns:a16="http://schemas.microsoft.com/office/drawing/2014/main" val="913589243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318529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851856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5E5D7-C487-804C-B18A-9C1F60075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/>
          <a:p>
            <a:r>
              <a:rPr lang="en-US" dirty="0"/>
              <a:t>Geocoder Example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D086457-A339-364A-AB43-98080B638F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1549" y="1737360"/>
            <a:ext cx="11093358" cy="3509010"/>
          </a:xfrm>
        </p:spPr>
      </p:pic>
    </p:spTree>
    <p:extLst>
      <p:ext uri="{BB962C8B-B14F-4D97-AF65-F5344CB8AC3E}">
        <p14:creationId xmlns:p14="http://schemas.microsoft.com/office/powerpoint/2010/main" val="38065088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FF0A9-9D47-A146-B70B-3F42B63928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DBI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F4AE9E-0574-464A-AC46-68278C6969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local data</a:t>
            </a:r>
          </a:p>
        </p:txBody>
      </p:sp>
    </p:spTree>
    <p:extLst>
      <p:ext uri="{BB962C8B-B14F-4D97-AF65-F5344CB8AC3E}">
        <p14:creationId xmlns:p14="http://schemas.microsoft.com/office/powerpoint/2010/main" val="9701579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0FFB9-0356-534C-BFC6-7A2275DB0E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 Connectors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D5880-26F3-124F-AB59-5E5566FCCC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 install a </a:t>
            </a:r>
            <a:r>
              <a:rPr lang="en-US" dirty="0" err="1"/>
              <a:t>unixodbc</a:t>
            </a:r>
            <a:r>
              <a:rPr lang="en-US" dirty="0"/>
              <a:t> driver manager</a:t>
            </a:r>
          </a:p>
          <a:p>
            <a:r>
              <a:rPr lang="en-US" dirty="0"/>
              <a:t>Then you have to install the correct ODBC driver</a:t>
            </a:r>
          </a:p>
          <a:p>
            <a:pPr lvl="1"/>
            <a:r>
              <a:rPr lang="en-US" dirty="0"/>
              <a:t>This will depend on the kind of database you are connecting to</a:t>
            </a:r>
          </a:p>
          <a:p>
            <a:pPr lvl="2"/>
            <a:r>
              <a:rPr lang="en-US" dirty="0"/>
              <a:t>IE: Microsoft SQL Server you can install the </a:t>
            </a:r>
            <a:r>
              <a:rPr lang="en-US" dirty="0" err="1"/>
              <a:t>FreeTDS</a:t>
            </a:r>
            <a:r>
              <a:rPr lang="en-US" dirty="0"/>
              <a:t> driver</a:t>
            </a:r>
          </a:p>
          <a:p>
            <a:pPr lvl="2"/>
            <a:r>
              <a:rPr lang="en-US" dirty="0"/>
              <a:t>Follow the directions carefully</a:t>
            </a:r>
          </a:p>
          <a:p>
            <a:r>
              <a:rPr lang="en-US" dirty="0"/>
              <a:t>Then you need to install the </a:t>
            </a:r>
            <a:r>
              <a:rPr lang="en-US" dirty="0" err="1"/>
              <a:t>odbc</a:t>
            </a:r>
            <a:r>
              <a:rPr lang="en-US" dirty="0"/>
              <a:t> and DBI r packages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52767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148BF-E162-3B40-A366-517B7C9626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4FDF58E-8B94-4D43-9EAD-860D93A442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1600" y="3115422"/>
            <a:ext cx="9601200" cy="1922556"/>
          </a:xfrm>
        </p:spPr>
      </p:pic>
    </p:spTree>
    <p:extLst>
      <p:ext uri="{BB962C8B-B14F-4D97-AF65-F5344CB8AC3E}">
        <p14:creationId xmlns:p14="http://schemas.microsoft.com/office/powerpoint/2010/main" val="36891371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28D8D9-9878-4F4F-ACA8-F8CC9C15B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Recommended Reading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E74C30-65B4-F348-969C-91D235D7C7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API: </a:t>
            </a:r>
            <a:r>
              <a:rPr lang="en-US" dirty="0">
                <a:hlinkClick r:id="rId2"/>
              </a:rPr>
              <a:t>https://medium.freecodecamp.org/what-is-an-api-in-english-please-b880a3214a82</a:t>
            </a:r>
            <a:endParaRPr lang="en-US" dirty="0"/>
          </a:p>
          <a:p>
            <a:r>
              <a:rPr lang="en-US" dirty="0" err="1"/>
              <a:t>httr</a:t>
            </a:r>
            <a:r>
              <a:rPr lang="en-US" dirty="0"/>
              <a:t>: </a:t>
            </a:r>
            <a:r>
              <a:rPr lang="en-US" dirty="0">
                <a:hlinkClick r:id="rId3"/>
              </a:rPr>
              <a:t>https://cran.r-project.org/web/packages/httr/vignettes/quickstart.html</a:t>
            </a:r>
            <a:endParaRPr lang="en-US" dirty="0"/>
          </a:p>
          <a:p>
            <a:r>
              <a:rPr lang="en-US" dirty="0"/>
              <a:t>WPRDC API Documentation: </a:t>
            </a:r>
            <a:r>
              <a:rPr lang="en-US" dirty="0">
                <a:hlinkClick r:id="rId4"/>
              </a:rPr>
              <a:t>http://docs.ckan.org/en/latest/api/index.html</a:t>
            </a:r>
            <a:endParaRPr lang="en-US" dirty="0"/>
          </a:p>
          <a:p>
            <a:r>
              <a:rPr lang="en-US" dirty="0"/>
              <a:t>DBI: </a:t>
            </a:r>
            <a:r>
              <a:rPr lang="en-US" dirty="0">
                <a:hlinkClick r:id="rId5"/>
              </a:rPr>
              <a:t>https://db.rstudio.com/dbi</a:t>
            </a:r>
            <a:r>
              <a:rPr lang="en-US">
                <a:hlinkClick r:id="rId5"/>
              </a:rPr>
              <a:t>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50522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D79787-029D-684B-A68D-10E129BB52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52360" y="1114088"/>
            <a:ext cx="3509128" cy="3732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600" dirty="0"/>
              <a:t>Examples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974A77-F297-5B42-B1A7-2788FF0413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1666" y="1248631"/>
            <a:ext cx="6096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2812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4DA38-3D84-AB44-A80E-086DF31F80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>
            <a:normAutofit/>
          </a:bodyPr>
          <a:lstStyle/>
          <a:p>
            <a:r>
              <a:rPr lang="en-US" dirty="0"/>
              <a:t>Homework 3 Review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AC8A4ECA-52E6-5E4C-BA0B-349695B400A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13433654"/>
              </p:ext>
            </p:extLst>
          </p:nvPr>
        </p:nvGraphicFramePr>
        <p:xfrm>
          <a:off x="4147859" y="3132153"/>
          <a:ext cx="4048682" cy="1889094"/>
        </p:xfrm>
        <a:graphic>
          <a:graphicData uri="http://schemas.openxmlformats.org/drawingml/2006/table">
            <a:tbl>
              <a:tblPr/>
              <a:tblGrid>
                <a:gridCol w="1659812">
                  <a:extLst>
                    <a:ext uri="{9D8B030D-6E8A-4147-A177-3AD203B41FA5}">
                      <a16:colId xmlns:a16="http://schemas.microsoft.com/office/drawing/2014/main" val="3584919000"/>
                    </a:ext>
                  </a:extLst>
                </a:gridCol>
                <a:gridCol w="2388870">
                  <a:extLst>
                    <a:ext uri="{9D8B030D-6E8A-4147-A177-3AD203B41FA5}">
                      <a16:colId xmlns:a16="http://schemas.microsoft.com/office/drawing/2014/main" val="3604563118"/>
                    </a:ext>
                  </a:extLst>
                </a:gridCol>
              </a:tblGrid>
              <a:tr h="629698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Mean</a:t>
                      </a:r>
                      <a:endParaRPr lang="en-US" sz="5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97.0052632</a:t>
                      </a:r>
                      <a:endParaRPr lang="en-US" sz="5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0279628"/>
                  </a:ext>
                </a:extLst>
              </a:tr>
              <a:tr h="629698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Median</a:t>
                      </a:r>
                      <a:endParaRPr lang="en-US" sz="5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98.4</a:t>
                      </a:r>
                      <a:endParaRPr lang="en-US" sz="5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4672866"/>
                  </a:ext>
                </a:extLst>
              </a:tr>
              <a:tr h="629698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StdDev</a:t>
                      </a:r>
                      <a:endParaRPr lang="en-US" sz="5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A9D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4.28647403</a:t>
                      </a:r>
                      <a:endParaRPr lang="en-US" sz="5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19021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551458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4DA38-3D84-AB44-A80E-086DF31F80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>
            <a:normAutofit/>
          </a:bodyPr>
          <a:lstStyle/>
          <a:p>
            <a:r>
              <a:rPr lang="en-US" dirty="0"/>
              <a:t>Homework 3 Review Cont.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6F4CC95-D114-CC4A-B027-2BEAC0BD89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There’s a difference between </a:t>
            </a:r>
            <a:r>
              <a:rPr lang="en-US" dirty="0" err="1"/>
              <a:t>basemaps</a:t>
            </a:r>
            <a:r>
              <a:rPr lang="en-US" dirty="0"/>
              <a:t> and normal group layers in </a:t>
            </a:r>
            <a:r>
              <a:rPr lang="en-US" dirty="0" err="1"/>
              <a:t>addLayerControls</a:t>
            </a:r>
            <a:r>
              <a:rPr lang="en-US" dirty="0"/>
              <a:t>()</a:t>
            </a:r>
          </a:p>
          <a:p>
            <a:r>
              <a:rPr lang="en-US" dirty="0" err="1"/>
              <a:t>knitr</a:t>
            </a:r>
            <a:r>
              <a:rPr lang="en-US" dirty="0"/>
              <a:t> your documents before sending them to me (one time thing so not a big deal)</a:t>
            </a:r>
          </a:p>
          <a:p>
            <a:r>
              <a:rPr lang="en-US" dirty="0"/>
              <a:t>Cluster when you have a ton of points</a:t>
            </a:r>
          </a:p>
          <a:p>
            <a:r>
              <a:rPr lang="en-US" dirty="0"/>
              <a:t>Test your code before turning it in one last time!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0006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4DA38-3D84-AB44-A80E-086DF31F80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4 - Due: Oct 5th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857254-71CD-0847-A5A3-2577259B7D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many web applications it is important to pull information from somewhere else on the internet. For this assignment Students are expected to change their data source from a static file in their code from Homework 2 or Project 1 and replace it with the API from that resource.</a:t>
            </a:r>
          </a:p>
          <a:p>
            <a:endParaRPr lang="en-US" dirty="0"/>
          </a:p>
          <a:p>
            <a:r>
              <a:rPr lang="en-US" dirty="0"/>
              <a:t>Students should also address any issues brought up during the grading the assignment in question.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2811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2AFAEA-6D22-A24C-B916-E4967A17F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an </a:t>
            </a:r>
            <a:r>
              <a:rPr lang="en-US" dirty="0" err="1"/>
              <a:t>Api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CC1E9B-53F6-6843-B6B5-105E0C3213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11752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CEAD9E8-87E7-514A-B0C9-7F909D333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API Examples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B5FAB5D-DC21-A44C-80DA-947691BAEF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WPRDC</a:t>
            </a:r>
          </a:p>
          <a:p>
            <a:r>
              <a:rPr lang="en-US" dirty="0"/>
              <a:t>Census </a:t>
            </a:r>
          </a:p>
          <a:p>
            <a:r>
              <a:rPr lang="en-US" dirty="0"/>
              <a:t>Geocoders</a:t>
            </a:r>
          </a:p>
          <a:p>
            <a:r>
              <a:rPr lang="en-US" dirty="0" err="1"/>
              <a:t>Esri</a:t>
            </a:r>
            <a:r>
              <a:rPr lang="en-US" dirty="0"/>
              <a:t> Online Datasets</a:t>
            </a:r>
          </a:p>
          <a:p>
            <a:r>
              <a:rPr lang="en-US" dirty="0"/>
              <a:t>Online Weather APIs</a:t>
            </a:r>
          </a:p>
          <a:p>
            <a:r>
              <a:rPr lang="en-US" dirty="0"/>
              <a:t>Sport Score API</a:t>
            </a:r>
          </a:p>
          <a:p>
            <a:r>
              <a:rPr lang="en-US" dirty="0"/>
              <a:t>And more!</a:t>
            </a:r>
          </a:p>
        </p:txBody>
      </p:sp>
    </p:spTree>
    <p:extLst>
      <p:ext uri="{BB962C8B-B14F-4D97-AF65-F5344CB8AC3E}">
        <p14:creationId xmlns:p14="http://schemas.microsoft.com/office/powerpoint/2010/main" val="13614506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7222F-15CE-6C4A-B1C9-FEC51E8A1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API’s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7A28A4-95C1-6646-BB2C-A1CF3B2F05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Application Programming Interface</a:t>
            </a:r>
          </a:p>
          <a:p>
            <a:r>
              <a:rPr lang="en-US" dirty="0"/>
              <a:t>There are many kinds of API’s</a:t>
            </a:r>
          </a:p>
          <a:p>
            <a:pPr lvl="1"/>
            <a:r>
              <a:rPr lang="en-US" dirty="0"/>
              <a:t>Web service </a:t>
            </a:r>
          </a:p>
          <a:p>
            <a:pPr lvl="2"/>
            <a:r>
              <a:rPr lang="en-US" dirty="0"/>
              <a:t>SOAP, XML-RPC, JSON-RPC, and </a:t>
            </a:r>
            <a:r>
              <a:rPr lang="en-US" b="1" dirty="0"/>
              <a:t>REST</a:t>
            </a:r>
          </a:p>
          <a:p>
            <a:pPr lvl="1"/>
            <a:r>
              <a:rPr lang="en-US" dirty="0"/>
              <a:t>WebSocket</a:t>
            </a:r>
          </a:p>
          <a:p>
            <a:pPr lvl="1"/>
            <a:r>
              <a:rPr lang="en-US" dirty="0"/>
              <a:t>Library-based</a:t>
            </a:r>
          </a:p>
          <a:p>
            <a:pPr lvl="1"/>
            <a:r>
              <a:rPr lang="en-US" dirty="0"/>
              <a:t>Class-based</a:t>
            </a:r>
          </a:p>
          <a:p>
            <a:pPr lvl="1"/>
            <a:r>
              <a:rPr lang="en-US" dirty="0"/>
              <a:t>OS functions and routines</a:t>
            </a:r>
          </a:p>
          <a:p>
            <a:pPr lvl="1"/>
            <a:r>
              <a:rPr lang="en-US" dirty="0"/>
              <a:t>Object remoting</a:t>
            </a:r>
          </a:p>
          <a:p>
            <a:pPr lvl="1"/>
            <a:r>
              <a:rPr lang="en-US" dirty="0"/>
              <a:t>Hardware</a:t>
            </a:r>
          </a:p>
        </p:txBody>
      </p:sp>
    </p:spTree>
    <p:extLst>
      <p:ext uri="{BB962C8B-B14F-4D97-AF65-F5344CB8AC3E}">
        <p14:creationId xmlns:p14="http://schemas.microsoft.com/office/powerpoint/2010/main" val="9148218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B3B4F-569E-0E46-9390-5F4119733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REST API’s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B1E6A-B39E-7140-9A50-FAA3210E61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End points - different URL’s that tell the webserver what data you would like</a:t>
            </a:r>
          </a:p>
          <a:p>
            <a:r>
              <a:rPr lang="en-US" dirty="0"/>
              <a:t>It’s essentially a website where you request different “end points”</a:t>
            </a:r>
          </a:p>
          <a:p>
            <a:r>
              <a:rPr lang="en-US" dirty="0"/>
              <a:t>There are 5 types of Requests you can make</a:t>
            </a:r>
          </a:p>
          <a:p>
            <a:pPr lvl="1"/>
            <a:r>
              <a:rPr lang="en-US" dirty="0"/>
              <a:t>GET (what we will use the most in this course)</a:t>
            </a:r>
          </a:p>
          <a:p>
            <a:pPr lvl="1"/>
            <a:r>
              <a:rPr lang="en-US" dirty="0"/>
              <a:t>POST (sometimes necessary for authentication, if you’re trying to write data somewhere)</a:t>
            </a:r>
          </a:p>
          <a:p>
            <a:pPr lvl="1"/>
            <a:r>
              <a:rPr lang="en-US" dirty="0"/>
              <a:t>PUT</a:t>
            </a:r>
          </a:p>
          <a:p>
            <a:pPr lvl="1"/>
            <a:r>
              <a:rPr lang="en-US" dirty="0"/>
              <a:t>PATCH</a:t>
            </a:r>
          </a:p>
          <a:p>
            <a:pPr lvl="1"/>
            <a:r>
              <a:rPr lang="en-US" dirty="0"/>
              <a:t>DELETE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2711727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</a:majorFont>
      <a:minorFont>
        <a:latin typeface="Franklin Gothic Book" panose="020B0503020102020204"/>
        <a:ea typeface=""/>
        <a:cs typeface="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288</TotalTime>
  <Words>503</Words>
  <Application>Microsoft Macintosh PowerPoint</Application>
  <PresentationFormat>Widescreen</PresentationFormat>
  <Paragraphs>102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Calibri</vt:lpstr>
      <vt:lpstr>Franklin Gothic Book</vt:lpstr>
      <vt:lpstr>Crop</vt:lpstr>
      <vt:lpstr>API’s and Database Connectors</vt:lpstr>
      <vt:lpstr>Agenda</vt:lpstr>
      <vt:lpstr>Homework 3 Review</vt:lpstr>
      <vt:lpstr>Homework 3 Review Cont.</vt:lpstr>
      <vt:lpstr>Homework 4 - Due: Oct 5th</vt:lpstr>
      <vt:lpstr>What’s an Api</vt:lpstr>
      <vt:lpstr>API Examples</vt:lpstr>
      <vt:lpstr>API’s</vt:lpstr>
      <vt:lpstr>REST API’s</vt:lpstr>
      <vt:lpstr>Errors</vt:lpstr>
      <vt:lpstr>Testing API’s</vt:lpstr>
      <vt:lpstr>The Steps</vt:lpstr>
      <vt:lpstr>Building your Query</vt:lpstr>
      <vt:lpstr>Google Geocoder API Test</vt:lpstr>
      <vt:lpstr>Esri tries to help you</vt:lpstr>
      <vt:lpstr>Httr &amp; jsonlite</vt:lpstr>
      <vt:lpstr>The Steps</vt:lpstr>
      <vt:lpstr>WPRDC GET Request</vt:lpstr>
      <vt:lpstr>ESRI Spatial Data GET Request</vt:lpstr>
      <vt:lpstr>Geocoder Example</vt:lpstr>
      <vt:lpstr>DBI</vt:lpstr>
      <vt:lpstr>Database Connectors</vt:lpstr>
      <vt:lpstr>Example</vt:lpstr>
      <vt:lpstr>Recommended Reading</vt:lpstr>
      <vt:lpstr>Examples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Shiny Dashboards</dc:title>
  <dc:creator>Arnold, Geoffrey</dc:creator>
  <cp:lastModifiedBy>Arnold, Geoffrey</cp:lastModifiedBy>
  <cp:revision>30</cp:revision>
  <dcterms:created xsi:type="dcterms:W3CDTF">2017-08-13T22:25:31Z</dcterms:created>
  <dcterms:modified xsi:type="dcterms:W3CDTF">2018-10-01T18:32:49Z</dcterms:modified>
</cp:coreProperties>
</file>

<file path=docProps/thumbnail.jpeg>
</file>